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59" r:id="rId5"/>
    <p:sldId id="271" r:id="rId6"/>
    <p:sldId id="272" r:id="rId7"/>
    <p:sldId id="266" r:id="rId8"/>
    <p:sldId id="261" r:id="rId9"/>
    <p:sldId id="270" r:id="rId10"/>
    <p:sldId id="274" r:id="rId11"/>
    <p:sldId id="267" r:id="rId12"/>
    <p:sldId id="263" r:id="rId13"/>
    <p:sldId id="268" r:id="rId14"/>
  </p:sldIdLst>
  <p:sldSz cx="9144000" cy="6858000" type="screen4x3"/>
  <p:notesSz cx="6858000" cy="9144000"/>
  <p:embeddedFontLst>
    <p:embeddedFont>
      <p:font typeface="Candara" panose="020E0502030303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165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3607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6058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5720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662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704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54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87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7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ndara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" name="Google Shape;18;p2" descr="MoleculeTrace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4019" y="224679"/>
            <a:ext cx="5795963" cy="3943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ndara"/>
              <a:buNone/>
              <a:defRPr sz="36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rgbClr val="BFBFBF"/>
          </a:solidFill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54000" dist="152400" dir="5400000" sx="90000" sy="-19000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 sz="24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  <a:defRPr sz="2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 sz="24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777240" y="4639235"/>
            <a:ext cx="758571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ndara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ndara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2593695" y="68355"/>
            <a:ext cx="3953436" cy="7581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 rot="5400000">
            <a:off x="5186083" y="2250142"/>
            <a:ext cx="5607424" cy="194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1088022" y="146729"/>
            <a:ext cx="5610268" cy="6144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Candara"/>
              <a:buNone/>
              <a:defRPr sz="52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 sz="24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ndara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ndara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ndara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ndara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ndara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ndara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79462" y="1892301"/>
            <a:ext cx="3657600" cy="39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Char char="•"/>
              <a:defRPr sz="20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703763" y="1892301"/>
            <a:ext cx="3657600" cy="39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Char char="•"/>
              <a:defRPr sz="20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Candar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779462" y="2393575"/>
            <a:ext cx="3657600" cy="3473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Char char="•"/>
              <a:defRPr sz="20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4703763" y="1761565"/>
            <a:ext cx="3657600" cy="51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4703763" y="2393575"/>
            <a:ext cx="3657600" cy="3473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Char char="•"/>
              <a:defRPr sz="2000"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ndara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ndara"/>
              <a:buNone/>
              <a:defRPr sz="3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4802393" y="457201"/>
            <a:ext cx="356616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  <a:defRPr sz="2400"/>
            </a:lvl1pPr>
            <a:lvl2pPr marL="914400" lvl="1" indent="-3683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ndara"/>
              <a:buChar char="•"/>
              <a:defRPr sz="2200"/>
            </a:lvl2pPr>
            <a:lvl3pPr marL="1371600" lvl="2" indent="-355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Char char="•"/>
              <a:defRPr sz="2000"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779929" y="1828801"/>
            <a:ext cx="35661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ndara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ndara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ndara"/>
              <a:buNone/>
              <a:defRPr sz="36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rgbClr val="BFBFBF"/>
          </a:solidFill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54000" dist="152400" dir="5400000" sx="90000" sy="-19000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 sz="24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  <a:defRPr sz="2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  <a:defRPr sz="24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777240" y="1828800"/>
            <a:ext cx="356616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None/>
              <a:defRPr sz="2000" b="1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ndara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ndara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ndara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GridOverlay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AFC2C8">
              <a:alpha val="9803"/>
            </a:srgbClr>
          </a:solidFill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Candara"/>
              <a:buNone/>
              <a:defRPr sz="56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  <a:defRPr sz="24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ndara"/>
              <a:buChar char="•"/>
              <a:defRPr sz="22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ndara"/>
              <a:buChar char="•"/>
              <a:defRPr sz="20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ndara"/>
              <a:buChar char="•"/>
              <a:defRPr sz="1800" b="1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ctrTitle"/>
          </p:nvPr>
        </p:nvSpPr>
        <p:spPr>
          <a:xfrm>
            <a:off x="0" y="4155141"/>
            <a:ext cx="9144000" cy="101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Candara"/>
              <a:buNone/>
            </a:pPr>
            <a:r>
              <a:rPr lang="en-US"/>
              <a:t>Clean Energy Convergence: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</a:pPr>
            <a:r>
              <a:rPr lang="en-US" sz="2800" dirty="0"/>
              <a:t>One Solution Leads to Another </a:t>
            </a:r>
            <a:r>
              <a:rPr lang="en-US" sz="2800" dirty="0" smtClean="0"/>
              <a:t>Problem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</a:pPr>
            <a:r>
              <a:rPr lang="en-US" sz="2800" dirty="0" smtClean="0"/>
              <a:t>Quantitative Inferential Research Study</a:t>
            </a:r>
            <a:endParaRPr dirty="0"/>
          </a:p>
          <a:p>
            <a:pPr marL="0" lvl="0" indent="0" algn="ctr" rtl="0">
              <a:spcBef>
                <a:spcPts val="8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</a:pPr>
            <a:r>
              <a:rPr lang="en-US" sz="2800" dirty="0"/>
              <a:t>Nick E. Gilewski MSIT, MBA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769630" y="325940"/>
            <a:ext cx="7581901" cy="6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</a:pPr>
            <a:r>
              <a:rPr lang="en-US" sz="2800" dirty="0" smtClean="0"/>
              <a:t>Data Collection &amp; Analysis</a:t>
            </a:r>
            <a:endParaRPr sz="2800" dirty="0"/>
          </a:p>
        </p:txBody>
      </p:sp>
      <p:sp>
        <p:nvSpPr>
          <p:cNvPr id="6" name="Google Shape;130;p19"/>
          <p:cNvSpPr txBox="1">
            <a:spLocks noGrp="1"/>
          </p:cNvSpPr>
          <p:nvPr>
            <p:ph type="body" idx="1"/>
          </p:nvPr>
        </p:nvSpPr>
        <p:spPr>
          <a:xfrm>
            <a:off x="992566" y="1181258"/>
            <a:ext cx="7651149" cy="417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3225" lvl="0" indent="-403225">
              <a:lnSpc>
                <a:spcPct val="200000"/>
              </a:lnSpc>
              <a:spcBef>
                <a:spcPts val="0"/>
              </a:spcBef>
              <a:buSzPts val="2400"/>
            </a:pPr>
            <a:r>
              <a:rPr lang="en-US" dirty="0"/>
              <a:t>Instrumentation will include questionnaires and tests</a:t>
            </a:r>
            <a:r>
              <a:rPr lang="en-US" dirty="0" smtClean="0"/>
              <a:t>.</a:t>
            </a:r>
          </a:p>
          <a:p>
            <a:pPr marL="403225" indent="-403225">
              <a:spcBef>
                <a:spcPts val="1200"/>
              </a:spcBef>
              <a:buSzPts val="2400"/>
            </a:pPr>
            <a:r>
              <a:rPr lang="en-US" dirty="0"/>
              <a:t>Data analysis and interpretation of the results will include statistics on the surveyed </a:t>
            </a:r>
            <a:r>
              <a:rPr lang="en-US" dirty="0" smtClean="0"/>
              <a:t>responses/collections.  </a:t>
            </a:r>
            <a:r>
              <a:rPr lang="en-US" dirty="0"/>
              <a:t>An inferential analysis of the dependent variables (outcome) will be provided.</a:t>
            </a:r>
          </a:p>
          <a:p>
            <a:pPr marL="403225" lvl="0" indent="-403225">
              <a:spcBef>
                <a:spcPts val="1200"/>
              </a:spcBef>
              <a:buSzPts val="2400"/>
            </a:pPr>
            <a:r>
              <a:rPr lang="en-US" dirty="0" smtClean="0"/>
              <a:t> Statistical software - SPSS</a:t>
            </a:r>
            <a:endParaRPr dirty="0"/>
          </a:p>
          <a:p>
            <a:pPr marL="403225" lvl="0" indent="-250825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35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198907" y="107577"/>
            <a:ext cx="8828425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 dirty="0" smtClean="0"/>
              <a:t>Reference Matrix</a:t>
            </a:r>
            <a:endParaRPr sz="3200" dirty="0"/>
          </a:p>
        </p:txBody>
      </p:sp>
      <p:sp>
        <p:nvSpPr>
          <p:cNvPr id="159" name="Google Shape;159;p23"/>
          <p:cNvSpPr txBox="1">
            <a:spLocks noGrp="1"/>
          </p:cNvSpPr>
          <p:nvPr>
            <p:ph type="body" idx="1"/>
          </p:nvPr>
        </p:nvSpPr>
        <p:spPr>
          <a:xfrm>
            <a:off x="825364" y="1347261"/>
            <a:ext cx="7651149" cy="1284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3225" lvl="0" indent="-2508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</a:pPr>
            <a:endParaRPr/>
          </a:p>
          <a:p>
            <a:pPr marL="403225" lvl="0" indent="-250825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</a:pPr>
            <a:endParaRPr/>
          </a:p>
          <a:p>
            <a:pPr marL="403225" lvl="0" indent="-250825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8" y="1454380"/>
            <a:ext cx="9107929" cy="35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7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779462" y="-116511"/>
            <a:ext cx="7581901" cy="6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</a:pPr>
            <a:r>
              <a:rPr lang="en-US" sz="2800"/>
              <a:t>Independent System Operator Map</a:t>
            </a:r>
            <a:endParaRPr sz="2800"/>
          </a:p>
        </p:txBody>
      </p:sp>
      <p:pic>
        <p:nvPicPr>
          <p:cNvPr id="143" name="Google Shape;143;p21" descr="ISO MAP.gif"/>
          <p:cNvPicPr preferRelativeResize="0"/>
          <p:nvPr/>
        </p:nvPicPr>
        <p:blipFill rotWithShape="1">
          <a:blip r:embed="rId3">
            <a:alphaModFix/>
          </a:blip>
          <a:srcRect b="8103"/>
          <a:stretch/>
        </p:blipFill>
        <p:spPr>
          <a:xfrm>
            <a:off x="1016558" y="763613"/>
            <a:ext cx="7439185" cy="521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108905" y="1337188"/>
            <a:ext cx="8828425" cy="317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5400" dirty="0" smtClean="0"/>
              <a:t>Questions?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Thank you!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278438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1759565" y="107577"/>
            <a:ext cx="5339898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/>
              <a:t>Problem -  CO2 Emissions</a:t>
            </a:r>
            <a:endParaRPr sz="3200"/>
          </a:p>
        </p:txBody>
      </p:sp>
      <p:pic>
        <p:nvPicPr>
          <p:cNvPr id="100" name="Google Shape;100;p15" descr="Screen Shot 2019-03-02 at 10.45.57 A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00" y="1360392"/>
            <a:ext cx="8509000" cy="488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2260842"/>
            <a:ext cx="8828425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 dirty="0" smtClean="0"/>
              <a:t>My Experience and why its important to me?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8843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198907" y="107577"/>
            <a:ext cx="8828425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 dirty="0" smtClean="0"/>
              <a:t>Research Purpose</a:t>
            </a:r>
            <a:endParaRPr sz="3200"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822168" y="1432229"/>
            <a:ext cx="7581901" cy="381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2400"/>
              <a:buNone/>
            </a:pPr>
            <a:r>
              <a:rPr lang="en-US" sz="2800" dirty="0" smtClean="0"/>
              <a:t>The study </a:t>
            </a:r>
            <a:r>
              <a:rPr lang="en-US" sz="2800" dirty="0"/>
              <a:t>will investigate and analyze the impact clean energy has to bulk power reliability, security, distribution, and market while recognizing the importance and necessity for clean renewable energy and grid stability.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198907" y="107577"/>
            <a:ext cx="8828425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 dirty="0" smtClean="0"/>
              <a:t>Research Question</a:t>
            </a:r>
            <a:endParaRPr sz="3200"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979485" y="1707533"/>
            <a:ext cx="7581901" cy="19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2400"/>
              <a:buNone/>
            </a:pPr>
            <a:r>
              <a:rPr lang="en-US" sz="3200" dirty="0" smtClean="0"/>
              <a:t>What are the affects of clean energy integration on the electric power grid?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4706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198907" y="107577"/>
            <a:ext cx="8828425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 dirty="0" smtClean="0"/>
              <a:t>Rationale for the Study</a:t>
            </a:r>
            <a:endParaRPr sz="3200"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822168" y="1432229"/>
            <a:ext cx="7581901" cy="381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2400"/>
              <a:buNone/>
            </a:pPr>
            <a:r>
              <a:rPr lang="en-US" sz="3200" dirty="0" smtClean="0"/>
              <a:t>The </a:t>
            </a:r>
            <a:r>
              <a:rPr lang="en-US" sz="3200" dirty="0"/>
              <a:t>rationale for the study is that little to no research has been done towards minimizing or completely mitigating the causality of clean </a:t>
            </a:r>
            <a:r>
              <a:rPr lang="en-US" sz="3200" dirty="0" smtClean="0"/>
              <a:t>energy.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5532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/>
        </p:nvSpPr>
        <p:spPr>
          <a:xfrm>
            <a:off x="0" y="137074"/>
            <a:ext cx="8828425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Theoretical Framework</a:t>
            </a:r>
            <a:endParaRPr sz="3200" b="1" i="0" u="none" strike="noStrike" cap="none" dirty="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803940" y="1405678"/>
            <a:ext cx="7581901" cy="2280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lt1"/>
              </a:buClr>
              <a:buSzPts val="2400"/>
            </a:pPr>
            <a:r>
              <a:rPr lang="en-US" sz="3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A </a:t>
            </a:r>
            <a:r>
              <a:rPr lang="en-US" sz="3200" b="1" dirty="0">
                <a:solidFill>
                  <a:schemeClr val="bg1"/>
                </a:solidFill>
                <a:latin typeface="Candara" panose="020E0502030303020204" pitchFamily="34" charset="0"/>
              </a:rPr>
              <a:t>theoretical framework is proposed to illustrate the relationship between inverter-based generation (clean energy) and synchronous based generation (both clean and dirty energy</a:t>
            </a:r>
            <a:r>
              <a:rPr lang="en-US" sz="3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)</a:t>
            </a:r>
          </a:p>
          <a:p>
            <a:pPr lvl="0">
              <a:buClr>
                <a:schemeClr val="lt1"/>
              </a:buClr>
              <a:buSzPts val="2400"/>
            </a:pPr>
            <a:endParaRPr lang="en-US" sz="3200" b="1" i="0" u="none" strike="noStrike" cap="none" dirty="0">
              <a:solidFill>
                <a:schemeClr val="bg1"/>
              </a:solidFill>
              <a:latin typeface="Candara" panose="020E0502030303020204" pitchFamily="34" charset="0"/>
              <a:ea typeface="Candara"/>
              <a:cs typeface="Candara"/>
              <a:sym typeface="Candara"/>
            </a:endParaRPr>
          </a:p>
          <a:p>
            <a:pPr marL="285750" lvl="0" indent="-285750">
              <a:buClr>
                <a:schemeClr val="lt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ndara" panose="020E0502030303020204" pitchFamily="34" charset="0"/>
              </a:rPr>
              <a:t>The relationship visualization will identify clean energy convergence opportunities and solutions.</a:t>
            </a:r>
            <a:endParaRPr sz="3200" b="1" i="0" u="none" strike="noStrike" cap="none" dirty="0">
              <a:solidFill>
                <a:schemeClr val="bg1"/>
              </a:solidFill>
              <a:latin typeface="Candara" panose="020E0502030303020204" pitchFamily="34" charset="0"/>
              <a:ea typeface="Candara"/>
              <a:cs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496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826230" y="107577"/>
            <a:ext cx="7420773" cy="114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ndara"/>
              <a:buNone/>
            </a:pPr>
            <a:r>
              <a:rPr lang="en-US" sz="3200" dirty="0" smtClean="0"/>
              <a:t>Clean </a:t>
            </a:r>
            <a:r>
              <a:rPr lang="en-US" sz="3200" dirty="0"/>
              <a:t>Energy </a:t>
            </a:r>
            <a:r>
              <a:rPr lang="en-US" sz="3200" dirty="0" smtClean="0"/>
              <a:t>Convergence (Variables)</a:t>
            </a:r>
            <a:br>
              <a:rPr lang="en-US" sz="3200" dirty="0" smtClean="0"/>
            </a:br>
            <a:r>
              <a:rPr lang="en-US" sz="3200" dirty="0" smtClean="0"/>
              <a:t>Methodology</a:t>
            </a:r>
            <a:endParaRPr sz="3200" dirty="0"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826230" y="1254559"/>
            <a:ext cx="7651149" cy="545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3225" lvl="0" indent="-403225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 smtClean="0"/>
              <a:t>CO2 Emission</a:t>
            </a:r>
          </a:p>
          <a:p>
            <a:pPr marL="403225" lvl="0" indent="-403225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 smtClean="0"/>
              <a:t>Frequency </a:t>
            </a:r>
            <a:r>
              <a:rPr lang="en-US" dirty="0"/>
              <a:t>swings	</a:t>
            </a:r>
            <a:endParaRPr dirty="0"/>
          </a:p>
          <a:p>
            <a:pPr marL="403225" lvl="0" indent="-403225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 smtClean="0"/>
              <a:t>Capacity </a:t>
            </a:r>
            <a:r>
              <a:rPr lang="en-US" dirty="0"/>
              <a:t>swings due to inconsistent weather, resulting in inconsistent clean energy output</a:t>
            </a:r>
            <a:endParaRPr dirty="0"/>
          </a:p>
          <a:p>
            <a:pPr marL="403225" lvl="0" indent="-403225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/>
              <a:t>Grid reliability</a:t>
            </a:r>
            <a:endParaRPr dirty="0"/>
          </a:p>
          <a:p>
            <a:pPr marL="403225" lvl="0" indent="-403225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/>
              <a:t>Market inconsistency</a:t>
            </a:r>
            <a:endParaRPr dirty="0"/>
          </a:p>
          <a:p>
            <a:pPr marL="403225" lvl="0" indent="-403225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/>
              <a:t>Thermal degradation on cycling units, resulting in premature failure</a:t>
            </a:r>
            <a:endParaRPr dirty="0"/>
          </a:p>
          <a:p>
            <a:pPr marL="403225" lvl="0" indent="-250825">
              <a:buSzPts val="2400"/>
              <a:buNone/>
            </a:pPr>
            <a:r>
              <a:rPr lang="en-US" dirty="0" smtClean="0"/>
              <a:t>   The </a:t>
            </a:r>
            <a:r>
              <a:rPr lang="en-US" dirty="0"/>
              <a:t>research study will be a quantitative </a:t>
            </a:r>
            <a:r>
              <a:rPr lang="en-US" dirty="0" smtClean="0"/>
              <a:t>inferential statistical </a:t>
            </a:r>
            <a:r>
              <a:rPr lang="en-US" dirty="0"/>
              <a:t>analysis correlating clean energy and grid instability</a:t>
            </a:r>
            <a:endParaRPr dirty="0"/>
          </a:p>
          <a:p>
            <a:pPr marL="403225" lvl="0" indent="-250825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769630" y="325940"/>
            <a:ext cx="7581901" cy="6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ndara"/>
              <a:buNone/>
            </a:pPr>
            <a:r>
              <a:rPr lang="en-US" sz="2800" dirty="0" smtClean="0"/>
              <a:t>Limitations and Delimitations</a:t>
            </a:r>
            <a:endParaRPr sz="2800" dirty="0"/>
          </a:p>
        </p:txBody>
      </p:sp>
      <p:sp>
        <p:nvSpPr>
          <p:cNvPr id="6" name="Google Shape;130;p19"/>
          <p:cNvSpPr txBox="1">
            <a:spLocks noGrp="1"/>
          </p:cNvSpPr>
          <p:nvPr>
            <p:ph type="body" idx="1"/>
          </p:nvPr>
        </p:nvSpPr>
        <p:spPr>
          <a:xfrm>
            <a:off x="992566" y="1181258"/>
            <a:ext cx="7651149" cy="2309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3225" lvl="0" indent="-40322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 smtClean="0"/>
              <a:t>Zonal Differences</a:t>
            </a:r>
          </a:p>
          <a:p>
            <a:pPr marL="403225" lvl="0" indent="-40322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 smtClean="0"/>
              <a:t>Independent Systems Operator vs. Non-Independent System Operators</a:t>
            </a:r>
          </a:p>
          <a:p>
            <a:pPr marL="403225" lvl="0" indent="-40322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 smtClean="0"/>
              <a:t>Proprietary Information</a:t>
            </a:r>
          </a:p>
          <a:p>
            <a:pPr marL="403225" lvl="0" indent="-40322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Char char="•"/>
            </a:pPr>
            <a:r>
              <a:rPr lang="en-US" dirty="0" smtClean="0"/>
              <a:t>Political Affiliation Creating Bias</a:t>
            </a:r>
            <a:endParaRPr dirty="0"/>
          </a:p>
          <a:p>
            <a:pPr marL="403225" lvl="0" indent="-250825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</a:pPr>
            <a:endParaRPr dirty="0"/>
          </a:p>
          <a:p>
            <a:pPr marL="403225" lvl="0" indent="-250825" algn="l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ndara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49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240</Words>
  <Application>Microsoft Office PowerPoint</Application>
  <PresentationFormat>On-screen Show (4:3)</PresentationFormat>
  <Paragraphs>37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Candara</vt:lpstr>
      <vt:lpstr>Orbit</vt:lpstr>
      <vt:lpstr>Clean Energy Convergence:</vt:lpstr>
      <vt:lpstr>Problem -  CO2 Emissions</vt:lpstr>
      <vt:lpstr>My Experience and why its important to me?</vt:lpstr>
      <vt:lpstr>Research Purpose</vt:lpstr>
      <vt:lpstr>Research Question</vt:lpstr>
      <vt:lpstr>Rationale for the Study</vt:lpstr>
      <vt:lpstr>PowerPoint Presentation</vt:lpstr>
      <vt:lpstr>Clean Energy Convergence (Variables) Methodology</vt:lpstr>
      <vt:lpstr>Limitations and Delimitations</vt:lpstr>
      <vt:lpstr>Data Collection &amp; Analysis</vt:lpstr>
      <vt:lpstr>Reference Matrix</vt:lpstr>
      <vt:lpstr>Independent System Operator Map</vt:lpstr>
      <vt:lpstr>Questions? 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Energy Convergence:</dc:title>
  <dc:creator>Gilewski, Nick</dc:creator>
  <cp:lastModifiedBy>Gilewski, Nick</cp:lastModifiedBy>
  <cp:revision>21</cp:revision>
  <dcterms:modified xsi:type="dcterms:W3CDTF">2019-04-27T17:09:36Z</dcterms:modified>
</cp:coreProperties>
</file>