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12"/>
  </p:notesMasterIdLst>
  <p:sldIdLst>
    <p:sldId id="257" r:id="rId4"/>
    <p:sldId id="258" r:id="rId5"/>
    <p:sldId id="259" r:id="rId6"/>
    <p:sldId id="270" r:id="rId7"/>
    <p:sldId id="273" r:id="rId8"/>
    <p:sldId id="275" r:id="rId9"/>
    <p:sldId id="274"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4" d="100"/>
          <a:sy n="114" d="100"/>
        </p:scale>
        <p:origin x="13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49AED-2701-4563-8C53-40795C402EBA}" type="datetimeFigureOut">
              <a:rPr lang="en-US" smtClean="0"/>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2E7E2-C79F-43C9-B2C6-59CA0DFC87FF}" type="slidenum">
              <a:rPr lang="en-US" smtClean="0"/>
              <a:t>‹#›</a:t>
            </a:fld>
            <a:endParaRPr lang="en-US"/>
          </a:p>
        </p:txBody>
      </p:sp>
    </p:spTree>
    <p:extLst>
      <p:ext uri="{BB962C8B-B14F-4D97-AF65-F5344CB8AC3E}">
        <p14:creationId xmlns:p14="http://schemas.microsoft.com/office/powerpoint/2010/main" val="350976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9/7/2018 10:40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70420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9/7/2018 10:47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57415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9/7/2018 11:00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95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9/7/2018 10:40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77196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9/7/2018 10:40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4626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The Future of Green Energy</a:t>
            </a:r>
            <a:br>
              <a:rPr lang="en-US" dirty="0"/>
            </a:br>
            <a:r>
              <a:rPr lang="en-US" dirty="0"/>
              <a:t>in New York State</a:t>
            </a:r>
          </a:p>
        </p:txBody>
      </p:sp>
      <p:sp>
        <p:nvSpPr>
          <p:cNvPr id="4" name="Rectangle 3">
            <a:extLst>
              <a:ext uri="{FF2B5EF4-FFF2-40B4-BE49-F238E27FC236}">
                <a16:creationId xmlns:a16="http://schemas.microsoft.com/office/drawing/2014/main" id="{8C98A2A4-8561-419A-9F03-53DE257F6CBA}"/>
              </a:ext>
            </a:extLst>
          </p:cNvPr>
          <p:cNvSpPr/>
          <p:nvPr/>
        </p:nvSpPr>
        <p:spPr>
          <a:xfrm>
            <a:off x="838200" y="4267200"/>
            <a:ext cx="4572000" cy="1384995"/>
          </a:xfrm>
          <a:prstGeom prst="rect">
            <a:avLst/>
          </a:prstGeom>
        </p:spPr>
        <p:txBody>
          <a:bodyPr>
            <a:spAutoFit/>
          </a:bodyPr>
          <a:lstStyle/>
          <a:p>
            <a:r>
              <a:rPr lang="en-US" sz="2800" dirty="0">
                <a:solidFill>
                  <a:schemeClr val="tx2"/>
                </a:solidFill>
              </a:rPr>
              <a:t>Nick E. </a:t>
            </a:r>
            <a:r>
              <a:rPr lang="en-US" sz="2800" dirty="0" err="1">
                <a:solidFill>
                  <a:schemeClr val="tx2"/>
                </a:solidFill>
              </a:rPr>
              <a:t>Gilewski</a:t>
            </a:r>
            <a:r>
              <a:rPr lang="en-US" sz="2800" dirty="0">
                <a:solidFill>
                  <a:schemeClr val="tx2"/>
                </a:solidFill>
              </a:rPr>
              <a:t> MSIT, MBA</a:t>
            </a:r>
            <a:br>
              <a:rPr lang="en-US" sz="2800" dirty="0">
                <a:solidFill>
                  <a:schemeClr val="tx2"/>
                </a:solidFill>
              </a:rPr>
            </a:br>
            <a:r>
              <a:rPr lang="en-US" sz="2800" dirty="0">
                <a:solidFill>
                  <a:schemeClr val="tx2"/>
                </a:solidFill>
              </a:rPr>
              <a:t>ADS830 Qualitative Research</a:t>
            </a:r>
            <a:br>
              <a:rPr lang="en-US" sz="2800" dirty="0">
                <a:solidFill>
                  <a:schemeClr val="tx2"/>
                </a:solidFill>
              </a:rPr>
            </a:br>
            <a:r>
              <a:rPr lang="en-US" sz="2800" dirty="0">
                <a:solidFill>
                  <a:schemeClr val="tx2"/>
                </a:solidFill>
              </a:rPr>
              <a:t>IRB Submittal</a:t>
            </a:r>
            <a:endParaRPr lang="en-US" sz="28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595293"/>
          </a:xfrm>
        </p:spPr>
        <p:txBody>
          <a:bodyPr/>
          <a:lstStyle/>
          <a:p>
            <a:r>
              <a:rPr lang="en-US" dirty="0"/>
              <a:t>Introduction and Background</a:t>
            </a:r>
          </a:p>
        </p:txBody>
      </p:sp>
      <p:sp>
        <p:nvSpPr>
          <p:cNvPr id="3" name="Text Placeholder 2"/>
          <p:cNvSpPr>
            <a:spLocks noGrp="1"/>
          </p:cNvSpPr>
          <p:nvPr>
            <p:ph type="body" sz="quarter" idx="10"/>
          </p:nvPr>
        </p:nvSpPr>
        <p:spPr>
          <a:xfrm>
            <a:off x="457200" y="1447800"/>
            <a:ext cx="8382000" cy="1329595"/>
          </a:xfrm>
        </p:spPr>
        <p:txBody>
          <a:bodyPr/>
          <a:lstStyle/>
          <a:p>
            <a:pPr marL="0" indent="0">
              <a:buNone/>
            </a:pPr>
            <a:r>
              <a:rPr lang="en-US" dirty="0"/>
              <a:t>The New York State Clean Energy Standard is a mandate to get 50% of electricity in the State from renewable sources by 2030</a:t>
            </a:r>
            <a:endParaRPr lang="en-US" sz="2800" dirty="0"/>
          </a:p>
        </p:txBody>
      </p:sp>
      <p:sp>
        <p:nvSpPr>
          <p:cNvPr id="4" name="Rectangle 3">
            <a:extLst>
              <a:ext uri="{FF2B5EF4-FFF2-40B4-BE49-F238E27FC236}">
                <a16:creationId xmlns:a16="http://schemas.microsoft.com/office/drawing/2014/main" id="{E87991A0-7886-416F-9686-A275B9A6E74C}"/>
              </a:ext>
            </a:extLst>
          </p:cNvPr>
          <p:cNvSpPr/>
          <p:nvPr/>
        </p:nvSpPr>
        <p:spPr>
          <a:xfrm>
            <a:off x="381000" y="3276600"/>
            <a:ext cx="8305800" cy="1569660"/>
          </a:xfrm>
          <a:prstGeom prst="rect">
            <a:avLst/>
          </a:prstGeom>
        </p:spPr>
        <p:txBody>
          <a:bodyPr wrap="square">
            <a:spAutoFit/>
          </a:bodyPr>
          <a:lstStyle/>
          <a:p>
            <a:r>
              <a:rPr lang="en-US" sz="3200" dirty="0">
                <a:latin typeface="+mj-lt"/>
                <a:ea typeface="Times New Roman" panose="02020603050405020304" pitchFamily="18" charset="0"/>
              </a:rPr>
              <a:t>Energy storage, increasing renewables, digitization, and a smart grid will play a critical role in achieving the goal of 50% by 2030. </a:t>
            </a:r>
            <a:endParaRPr lang="en-US" sz="3200" dirty="0">
              <a:latin typeface="+mj-l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0700" y="228600"/>
            <a:ext cx="5486400" cy="760412"/>
          </a:xfrm>
        </p:spPr>
        <p:txBody>
          <a:bodyPr>
            <a:normAutofit fontScale="90000"/>
          </a:bodyPr>
          <a:lstStyle/>
          <a:p>
            <a:r>
              <a:rPr lang="en-US" dirty="0"/>
              <a:t>GIS Research and Analysis</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1295400"/>
            <a:ext cx="8763000" cy="4114800"/>
          </a:xfrm>
        </p:spPr>
        <p:txBody>
          <a:bodyPr>
            <a:normAutofit/>
          </a:bodyPr>
          <a:lstStyle/>
          <a:p>
            <a:pPr marL="1089025" lvl="1" indent="-571500">
              <a:buFont typeface="+mj-lt"/>
              <a:buAutoNum type="romanUcPeriod"/>
            </a:pPr>
            <a:r>
              <a:rPr lang="en-US" dirty="0"/>
              <a:t>How is NYS going to achieve the Clean Energy Standard by 2030?</a:t>
            </a:r>
          </a:p>
          <a:p>
            <a:pPr marL="1089025" lvl="1" indent="-571500">
              <a:buFont typeface="+mj-lt"/>
              <a:buAutoNum type="romanUcPeriod"/>
            </a:pPr>
            <a:r>
              <a:rPr lang="en-US" dirty="0"/>
              <a:t>What are other states doing to increase renewables?</a:t>
            </a:r>
          </a:p>
          <a:p>
            <a:pPr marL="1089025" lvl="1" indent="-571500">
              <a:buFont typeface="+mj-lt"/>
              <a:buAutoNum type="romanUcPeriod"/>
            </a:pPr>
            <a:r>
              <a:rPr lang="en-US" dirty="0"/>
              <a:t>Federal and local incentives and policies?</a:t>
            </a:r>
          </a:p>
          <a:p>
            <a:pPr marL="1089025" lvl="1" indent="-571500">
              <a:buFont typeface="+mj-lt"/>
              <a:buAutoNum type="romanUcPeriod"/>
            </a:pPr>
            <a:r>
              <a:rPr lang="en-US" dirty="0"/>
              <a:t>Pollution correlation CO2 geographically.</a:t>
            </a:r>
          </a:p>
          <a:p>
            <a:pPr marL="1089025" lvl="1" indent="-571500">
              <a:buFont typeface="+mj-lt"/>
              <a:buAutoNum type="romanUcPeriod"/>
            </a:pPr>
            <a:r>
              <a:rPr lang="en-US" dirty="0"/>
              <a:t>Data analysis </a:t>
            </a:r>
            <a:r>
              <a:rPr lang="mr-IN" dirty="0"/>
              <a:t>–</a:t>
            </a:r>
            <a:r>
              <a:rPr lang="en-US" dirty="0"/>
              <a:t> Uncover relationships within the data, statistics, charts, and graphs using GIS.</a:t>
            </a:r>
          </a:p>
          <a:p>
            <a:pPr marL="517525" lvl="1" indent="0">
              <a:buNone/>
            </a:pP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257800" cy="760412"/>
          </a:xfrm>
        </p:spPr>
        <p:txBody>
          <a:bodyPr>
            <a:noAutofit/>
          </a:bodyPr>
          <a:lstStyle/>
          <a:p>
            <a:r>
              <a:rPr lang="en-US" sz="4300" dirty="0">
                <a:solidFill>
                  <a:schemeClr val="tx2"/>
                </a:solidFill>
              </a:rPr>
              <a:t>Limitations and Strengths</a:t>
            </a:r>
          </a:p>
        </p:txBody>
      </p:sp>
      <p:sp>
        <p:nvSpPr>
          <p:cNvPr id="6" name="Text Placeholder 2"/>
          <p:cNvSpPr>
            <a:spLocks noGrp="1"/>
          </p:cNvSpPr>
          <p:nvPr>
            <p:ph type="body" sz="quarter" idx="10"/>
          </p:nvPr>
        </p:nvSpPr>
        <p:spPr>
          <a:xfrm>
            <a:off x="152400" y="1295400"/>
            <a:ext cx="8763000" cy="4114800"/>
          </a:xfrm>
        </p:spPr>
        <p:txBody>
          <a:bodyPr>
            <a:normAutofit/>
          </a:bodyPr>
          <a:lstStyle/>
          <a:p>
            <a:pPr marL="1089025" lvl="1" indent="-571500">
              <a:buFont typeface="+mj-lt"/>
              <a:buAutoNum type="romanUcPeriod"/>
            </a:pPr>
            <a:r>
              <a:rPr lang="en-US" dirty="0"/>
              <a:t>Accessibility, biases, time consuming, and labor intensive - L</a:t>
            </a:r>
          </a:p>
          <a:p>
            <a:pPr marL="1089025" lvl="1" indent="-571500">
              <a:buFont typeface="+mj-lt"/>
              <a:buAutoNum type="romanUcPeriod"/>
            </a:pPr>
            <a:r>
              <a:rPr lang="en-US" dirty="0"/>
              <a:t>Ethical considerations </a:t>
            </a:r>
            <a:r>
              <a:rPr lang="mr-IN" dirty="0"/>
              <a:t>–</a:t>
            </a:r>
            <a:r>
              <a:rPr lang="en-US" dirty="0"/>
              <a:t> Difficult questions, disclosure of harm, consent, and confidentiality - L</a:t>
            </a:r>
          </a:p>
          <a:p>
            <a:pPr marL="1089025" lvl="1" indent="-571500">
              <a:buFont typeface="+mj-lt"/>
              <a:buAutoNum type="romanUcPeriod"/>
            </a:pPr>
            <a:r>
              <a:rPr lang="en-US" dirty="0"/>
              <a:t>Favorable accessibility - S</a:t>
            </a:r>
          </a:p>
          <a:p>
            <a:pPr marL="1089025" lvl="1" indent="-571500">
              <a:buFont typeface="+mj-lt"/>
              <a:buAutoNum type="romanUcPeriod"/>
            </a:pPr>
            <a:r>
              <a:rPr lang="en-US" dirty="0"/>
              <a:t>Subject matter expert - S</a:t>
            </a:r>
          </a:p>
        </p:txBody>
      </p:sp>
    </p:spTree>
    <p:extLst>
      <p:ext uri="{BB962C8B-B14F-4D97-AF65-F5344CB8AC3E}">
        <p14:creationId xmlns:p14="http://schemas.microsoft.com/office/powerpoint/2010/main" val="38306762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CA8971-A915-40D6-B896-5A74C3237AED}"/>
              </a:ext>
            </a:extLst>
          </p:cNvPr>
          <p:cNvPicPr/>
          <p:nvPr/>
        </p:nvPicPr>
        <p:blipFill>
          <a:blip r:embed="rId2"/>
          <a:stretch>
            <a:fillRect/>
          </a:stretch>
        </p:blipFill>
        <p:spPr>
          <a:xfrm>
            <a:off x="1295400" y="1143000"/>
            <a:ext cx="6781800" cy="4572000"/>
          </a:xfrm>
          <a:prstGeom prst="rect">
            <a:avLst/>
          </a:prstGeom>
          <a:ln w="12700">
            <a:solidFill>
              <a:schemeClr val="tx1"/>
            </a:solidFill>
          </a:ln>
        </p:spPr>
      </p:pic>
      <p:sp>
        <p:nvSpPr>
          <p:cNvPr id="6" name="Title 1">
            <a:extLst>
              <a:ext uri="{FF2B5EF4-FFF2-40B4-BE49-F238E27FC236}">
                <a16:creationId xmlns:a16="http://schemas.microsoft.com/office/drawing/2014/main" id="{F2A378C8-8F6F-4EDD-B4EE-2D5745D428EA}"/>
              </a:ext>
            </a:extLst>
          </p:cNvPr>
          <p:cNvSpPr>
            <a:spLocks noGrp="1"/>
          </p:cNvSpPr>
          <p:nvPr>
            <p:ph type="title"/>
          </p:nvPr>
        </p:nvSpPr>
        <p:spPr>
          <a:xfrm>
            <a:off x="2781300" y="228601"/>
            <a:ext cx="3581400" cy="762000"/>
          </a:xfrm>
        </p:spPr>
        <p:txBody>
          <a:bodyPr/>
          <a:lstStyle/>
          <a:p>
            <a:r>
              <a:rPr lang="en-US" dirty="0"/>
              <a:t>GIS Map of U.S.</a:t>
            </a:r>
          </a:p>
        </p:txBody>
      </p:sp>
    </p:spTree>
    <p:extLst>
      <p:ext uri="{BB962C8B-B14F-4D97-AF65-F5344CB8AC3E}">
        <p14:creationId xmlns:p14="http://schemas.microsoft.com/office/powerpoint/2010/main" val="6450752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A378C8-8F6F-4EDD-B4EE-2D5745D428EA}"/>
              </a:ext>
            </a:extLst>
          </p:cNvPr>
          <p:cNvSpPr>
            <a:spLocks noGrp="1"/>
          </p:cNvSpPr>
          <p:nvPr>
            <p:ph type="title"/>
          </p:nvPr>
        </p:nvSpPr>
        <p:spPr>
          <a:xfrm>
            <a:off x="1714500" y="228600"/>
            <a:ext cx="5715000" cy="762000"/>
          </a:xfrm>
        </p:spPr>
        <p:txBody>
          <a:bodyPr/>
          <a:lstStyle/>
          <a:p>
            <a:r>
              <a:rPr lang="en-US" dirty="0"/>
              <a:t>GIS Map Search Criteria</a:t>
            </a:r>
          </a:p>
        </p:txBody>
      </p:sp>
      <p:pic>
        <p:nvPicPr>
          <p:cNvPr id="5" name="Picture 4">
            <a:extLst>
              <a:ext uri="{FF2B5EF4-FFF2-40B4-BE49-F238E27FC236}">
                <a16:creationId xmlns:a16="http://schemas.microsoft.com/office/drawing/2014/main" id="{37EC84D1-6972-4DB2-8022-C451C3140687}"/>
              </a:ext>
            </a:extLst>
          </p:cNvPr>
          <p:cNvPicPr/>
          <p:nvPr/>
        </p:nvPicPr>
        <p:blipFill>
          <a:blip r:embed="rId2"/>
          <a:stretch>
            <a:fillRect/>
          </a:stretch>
        </p:blipFill>
        <p:spPr>
          <a:xfrm>
            <a:off x="914400" y="1355696"/>
            <a:ext cx="2971800" cy="3216304"/>
          </a:xfrm>
          <a:prstGeom prst="rect">
            <a:avLst/>
          </a:prstGeom>
          <a:ln w="12700">
            <a:solidFill>
              <a:schemeClr val="tx1"/>
            </a:solidFill>
          </a:ln>
        </p:spPr>
      </p:pic>
      <p:pic>
        <p:nvPicPr>
          <p:cNvPr id="7" name="Picture 6">
            <a:extLst>
              <a:ext uri="{FF2B5EF4-FFF2-40B4-BE49-F238E27FC236}">
                <a16:creationId xmlns:a16="http://schemas.microsoft.com/office/drawing/2014/main" id="{71174265-E9E1-4D3F-AE04-650143FF2471}"/>
              </a:ext>
            </a:extLst>
          </p:cNvPr>
          <p:cNvPicPr/>
          <p:nvPr/>
        </p:nvPicPr>
        <p:blipFill>
          <a:blip r:embed="rId3"/>
          <a:stretch>
            <a:fillRect/>
          </a:stretch>
        </p:blipFill>
        <p:spPr>
          <a:xfrm>
            <a:off x="4351339" y="1371600"/>
            <a:ext cx="3802061" cy="3216304"/>
          </a:xfrm>
          <a:prstGeom prst="rect">
            <a:avLst/>
          </a:prstGeom>
          <a:ln w="12700">
            <a:solidFill>
              <a:schemeClr val="tx1"/>
            </a:solidFill>
          </a:ln>
        </p:spPr>
      </p:pic>
    </p:spTree>
    <p:extLst>
      <p:ext uri="{BB962C8B-B14F-4D97-AF65-F5344CB8AC3E}">
        <p14:creationId xmlns:p14="http://schemas.microsoft.com/office/powerpoint/2010/main" val="40829023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A378C8-8F6F-4EDD-B4EE-2D5745D428EA}"/>
              </a:ext>
            </a:extLst>
          </p:cNvPr>
          <p:cNvSpPr>
            <a:spLocks noGrp="1"/>
          </p:cNvSpPr>
          <p:nvPr>
            <p:ph type="title"/>
          </p:nvPr>
        </p:nvSpPr>
        <p:spPr>
          <a:xfrm>
            <a:off x="990600" y="272642"/>
            <a:ext cx="6934200" cy="685800"/>
          </a:xfrm>
        </p:spPr>
        <p:txBody>
          <a:bodyPr/>
          <a:lstStyle/>
          <a:p>
            <a:r>
              <a:rPr lang="en-US" dirty="0"/>
              <a:t>GIS Map in NYS Green Energy</a:t>
            </a:r>
          </a:p>
        </p:txBody>
      </p:sp>
      <p:pic>
        <p:nvPicPr>
          <p:cNvPr id="5" name="Picture 4">
            <a:extLst>
              <a:ext uri="{FF2B5EF4-FFF2-40B4-BE49-F238E27FC236}">
                <a16:creationId xmlns:a16="http://schemas.microsoft.com/office/drawing/2014/main" id="{C42C8D50-A0AD-4D64-ABCE-666812EC311E}"/>
              </a:ext>
            </a:extLst>
          </p:cNvPr>
          <p:cNvPicPr/>
          <p:nvPr/>
        </p:nvPicPr>
        <p:blipFill>
          <a:blip r:embed="rId2"/>
          <a:stretch>
            <a:fillRect/>
          </a:stretch>
        </p:blipFill>
        <p:spPr>
          <a:xfrm>
            <a:off x="762000" y="1066800"/>
            <a:ext cx="7391400" cy="5486400"/>
          </a:xfrm>
          <a:prstGeom prst="rect">
            <a:avLst/>
          </a:prstGeom>
          <a:ln w="12700">
            <a:solidFill>
              <a:schemeClr val="tx1"/>
            </a:solidFill>
          </a:ln>
        </p:spPr>
      </p:pic>
    </p:spTree>
    <p:extLst>
      <p:ext uri="{BB962C8B-B14F-4D97-AF65-F5344CB8AC3E}">
        <p14:creationId xmlns:p14="http://schemas.microsoft.com/office/powerpoint/2010/main" val="1132366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GIS Research &amp; Analysis</a:t>
            </a:r>
          </a:p>
        </p:txBody>
      </p:sp>
      <p:sp>
        <p:nvSpPr>
          <p:cNvPr id="4" name="Text Placeholder 3"/>
          <p:cNvSpPr>
            <a:spLocks noGrp="1"/>
          </p:cNvSpPr>
          <p:nvPr>
            <p:ph type="body" sz="quarter" idx="10"/>
          </p:nvPr>
        </p:nvSpPr>
        <p:spPr/>
        <p:txBody>
          <a:bodyPr/>
          <a:lstStyle/>
          <a:p>
            <a:r>
              <a:rPr lang="en-US" dirty="0"/>
              <a:t>Questions?</a:t>
            </a:r>
          </a:p>
        </p:txBody>
      </p:sp>
    </p:spTree>
  </p:cSld>
  <p:clrMapOvr>
    <a:masterClrMapping/>
  </p:clrMapOvr>
  <p:transition>
    <p:fade/>
  </p:transition>
</p:sld>
</file>

<file path=ppt/theme/theme1.xml><?xml version="1.0" encoding="utf-8"?>
<a:theme xmlns:a="http://schemas.openxmlformats.org/drawingml/2006/main" name="1_Green_Swirls_Template_Segoe_TP1028674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463396-7DAC-4B7F-8764-DBF66DCA0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swirls design)</Template>
  <TotalTime>3787</TotalTime>
  <Words>725</Words>
  <Application>Microsoft Office PowerPoint</Application>
  <PresentationFormat>On-screen Show (4:3)</PresentationFormat>
  <Paragraphs>41</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Courier New</vt:lpstr>
      <vt:lpstr>Mangal</vt:lpstr>
      <vt:lpstr>Times New Roman</vt:lpstr>
      <vt:lpstr>Wingdings</vt:lpstr>
      <vt:lpstr>1_Green_Swirls_Template_Segoe_TP10286742</vt:lpstr>
      <vt:lpstr>White with Courier font for code slides</vt:lpstr>
      <vt:lpstr>The Future of Green Energy in New York State</vt:lpstr>
      <vt:lpstr>Introduction and Background</vt:lpstr>
      <vt:lpstr>GIS Research and Analysis </vt:lpstr>
      <vt:lpstr>Limitations and Strengths</vt:lpstr>
      <vt:lpstr>GIS Map of U.S.</vt:lpstr>
      <vt:lpstr>GIS Map Search Criteria</vt:lpstr>
      <vt:lpstr>GIS Map in NYS Green Energy</vt:lpstr>
      <vt:lpstr>GIS Research &amp; Analysis</vt:lpstr>
    </vt:vector>
  </TitlesOfParts>
  <Company>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Gilewski, Nick</dc:creator>
  <cp:keywords/>
  <cp:lastModifiedBy>Nick G</cp:lastModifiedBy>
  <cp:revision>48</cp:revision>
  <cp:lastPrinted>2018-05-01T04:08:26Z</cp:lastPrinted>
  <dcterms:created xsi:type="dcterms:W3CDTF">2018-04-17T16:19:05Z</dcterms:created>
  <dcterms:modified xsi:type="dcterms:W3CDTF">2018-09-08T15:15:10Z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TC102867429990</vt:lpwstr>
  </property>
</Properties>
</file>