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Century Gothic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F5AB26E-6BDE-4C75-AB7A-3685E768BAD5}">
  <a:tblStyle styleId="{5F5AB26E-6BDE-4C75-AB7A-3685E768BAD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regular.fntdata"/><Relationship Id="rId14" Type="http://schemas.openxmlformats.org/officeDocument/2006/relationships/slide" Target="slides/slide9.xml"/><Relationship Id="rId17" Type="http://schemas.openxmlformats.org/officeDocument/2006/relationships/font" Target="fonts/CenturyGothic-italic.fntdata"/><Relationship Id="rId16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CenturyGothic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4808dc1b8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4808dc1b8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4808dc1b8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4808dc1b84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808dc1b8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4808dc1b84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4808dc1b8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g4808dc1b84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Aristotle - 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Virtue Based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Eudaimonia (Greek) - a state of having a good indwelling spirit or being in a contented state of being healthy, happy and prosperous. The right actions are those that result in the well-being of an individual.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dispositional character traits (virtues) that are appropriate and praiseworthy in general and or in a particular role.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Practical wisdom - 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one's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ability to choose patterns of actions that are desirable.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Kant - Categorical Imperatives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Moral obligations derived from pure reason (not religion, but intellect)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Universalizability Principle  (must always be done in similar situations, don’t make exceptions for yourself)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Rawls - Justice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distributive justice (the socially just distribution of goods in a society)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liberty of any one member shall not infringe upon that of any other member. Secondly, inequalities – either social or economic – are only to be allowed if the worst off will be better off than they might be under an equal distribution.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Utilitarianism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doctrine that actions are right if they are useful or for the benefit of a majority.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doctrine that an action is right insofar as it promotes happiness, and that the greatest happiness of the greatest number should be the guiding principle of conduct.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Libertarian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-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uphold liberty as a core principle.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Char char="-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Libertarians seek to maximize political freedom and autonomy, emphasizing freedom of choice, voluntary association, and individual judgment.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Google Shape;20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4808dc1b8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g4808dc1b84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2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1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1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1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2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12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2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2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12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12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3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Name Card">
  <p:cSld name="Quote Name Card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4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14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p1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rue or False">
  <p:cSld name="True or False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15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2" name="Google Shape;142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6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7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6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6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6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6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9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2" name="Google Shape;92;p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0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9" name="Google Shape;99;p10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1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0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0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1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" name="Google Shape;19;p1"/>
          <p:cNvGrpSpPr/>
          <p:nvPr/>
        </p:nvGrpSpPr>
        <p:grpSpPr>
          <a:xfrm>
            <a:off x="27222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1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Google Shape;32;p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1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4" name="Google Shape;34;p1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lang="en-US"/>
              <a:t>Discrimination via the Resume</a:t>
            </a:r>
            <a:endParaRPr/>
          </a:p>
        </p:txBody>
      </p:sp>
      <p:sp>
        <p:nvSpPr>
          <p:cNvPr id="165" name="Google Shape;165;p18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60"/>
              <a:buNone/>
            </a:pPr>
            <a:r>
              <a:rPr lang="en-US" sz="1260"/>
              <a:t>Kevin Barrett</a:t>
            </a:r>
            <a:endParaRPr/>
          </a:p>
          <a:p>
            <a:pPr indent="0" lvl="0" marL="0" rtl="0" algn="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60"/>
              <a:buNone/>
            </a:pPr>
            <a:r>
              <a:rPr lang="en-US" sz="1260"/>
              <a:t>Nick Gilewski</a:t>
            </a:r>
            <a:endParaRPr/>
          </a:p>
          <a:p>
            <a:pPr indent="0" lvl="0" marL="0" rtl="0" algn="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60"/>
              <a:buNone/>
            </a:pPr>
            <a:r>
              <a:rPr lang="en-US" sz="1260"/>
              <a:t>Shaun Smith</a:t>
            </a:r>
            <a:endParaRPr/>
          </a:p>
          <a:p>
            <a:pPr indent="0" lvl="0" marL="0" rtl="0" algn="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260"/>
              <a:buNone/>
            </a:pPr>
            <a:r>
              <a:rPr lang="en-US" sz="1260"/>
              <a:t>Ivan Aguilera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Activity/ Training Overview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0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Framing the Ethics Issue</a:t>
            </a:r>
            <a:endParaRPr/>
          </a:p>
        </p:txBody>
      </p:sp>
      <p:sp>
        <p:nvSpPr>
          <p:cNvPr id="176" name="Google Shape;176;p20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Simply - you, me and everyone is biased in one way or another.</a:t>
            </a:r>
            <a:endParaRPr sz="2400"/>
          </a:p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So, if you want to hire the best candidates for the best fit, why not get rid of the labels that divide us (exempli gratia: age, sex, race, sexual orientation, marital status, child status).</a:t>
            </a:r>
            <a:endParaRPr sz="2400"/>
          </a:p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One way to do this is by sanitizing one’s resume to remove those biases.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1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Supporting Research/ Theory</a:t>
            </a:r>
            <a:endParaRPr/>
          </a:p>
        </p:txBody>
      </p:sp>
      <p:graphicFrame>
        <p:nvGraphicFramePr>
          <p:cNvPr id="182" name="Google Shape;182;p21"/>
          <p:cNvGraphicFramePr/>
          <p:nvPr/>
        </p:nvGraphicFramePr>
        <p:xfrm>
          <a:off x="1026700" y="1373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{5F5AB26E-6BDE-4C75-AB7A-3685E768BAD5}</a:tableStyleId>
              </a:tblPr>
              <a:tblGrid>
                <a:gridCol w="1316975"/>
                <a:gridCol w="8365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Author/Year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Summary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rgbClr val="222222"/>
                          </a:solidFill>
                        </a:rPr>
                        <a:t>Knouse, S. B. (1994). Impressions of the resume: The effects of applicant education, experience, and impression management. </a:t>
                      </a:r>
                      <a:r>
                        <a:rPr b="1" i="1" lang="en-US" sz="1200">
                          <a:solidFill>
                            <a:srgbClr val="222222"/>
                          </a:solidFill>
                        </a:rPr>
                        <a:t>Journal of Business and Psychology</a:t>
                      </a:r>
                      <a:r>
                        <a:rPr b="1" lang="en-US" sz="1200">
                          <a:solidFill>
                            <a:srgbClr val="222222"/>
                          </a:solidFill>
                        </a:rPr>
                        <a:t>, </a:t>
                      </a:r>
                      <a:r>
                        <a:rPr b="1" i="1" lang="en-US" sz="1200">
                          <a:solidFill>
                            <a:srgbClr val="222222"/>
                          </a:solidFill>
                        </a:rPr>
                        <a:t>9</a:t>
                      </a:r>
                      <a:r>
                        <a:rPr b="1" lang="en-US" sz="1200">
                          <a:solidFill>
                            <a:srgbClr val="222222"/>
                          </a:solidFill>
                        </a:rPr>
                        <a:t>(1), 33-45.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rgbClr val="222222"/>
                          </a:solidFill>
                        </a:rPr>
                        <a:t>A quantitative study on the impact that traditional identifiers have on the perceptions and hireability of a candidate</a:t>
                      </a:r>
                      <a:endParaRPr b="1" sz="1800">
                        <a:solidFill>
                          <a:srgbClr val="222222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rgbClr val="222222"/>
                          </a:solidFill>
                        </a:rPr>
                        <a:t>identifiers = education, job experience, and impressions</a:t>
                      </a:r>
                      <a:endParaRPr b="1" sz="1800">
                        <a:solidFill>
                          <a:srgbClr val="222222"/>
                        </a:solidFill>
                      </a:endParaRPr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rgbClr val="222222"/>
                          </a:solidFill>
                        </a:rPr>
                        <a:t>Participants given a resume of a job seeker with identifiers followed by a survey that described their perceptions</a:t>
                      </a:r>
                      <a:endParaRPr b="1" sz="1800">
                        <a:solidFill>
                          <a:srgbClr val="222222"/>
                        </a:solidFill>
                      </a:endParaRPr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rgbClr val="222222"/>
                          </a:solidFill>
                        </a:rPr>
                        <a:t>A MANOVA was used to test the overall effects of the identifiers on the hireability and perceptions</a:t>
                      </a:r>
                      <a:endParaRPr b="1" sz="1800">
                        <a:solidFill>
                          <a:srgbClr val="222222"/>
                        </a:solidFill>
                      </a:endParaRPr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rgbClr val="222222"/>
                          </a:solidFill>
                        </a:rPr>
                        <a:t>Results revealed that relevant education and job experience have a positive effect on reader perceptions and hireability</a:t>
                      </a:r>
                      <a:endParaRPr b="1" sz="1800">
                        <a:solidFill>
                          <a:srgbClr val="222222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rgbClr val="222222"/>
                          </a:solidFill>
                        </a:rPr>
                        <a:t>Although impressions had a positive effect on perceptions it warranted further investigation</a:t>
                      </a:r>
                      <a:endParaRPr b="1" sz="1800">
                        <a:solidFill>
                          <a:srgbClr val="222222"/>
                        </a:solidFill>
                      </a:endParaRPr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rgbClr val="222222"/>
                          </a:solidFill>
                        </a:rPr>
                        <a:t>It implies that a total sanitation of resumes would call for a reconditioning of readers</a:t>
                      </a:r>
                      <a:endParaRPr b="1" sz="1800">
                        <a:solidFill>
                          <a:srgbClr val="222222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rgbClr val="222222"/>
                          </a:solidFill>
                        </a:rPr>
                        <a:t>Evaluate personal narrative</a:t>
                      </a:r>
                      <a:endParaRPr b="1" sz="1800">
                        <a:solidFill>
                          <a:srgbClr val="222222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rgbClr val="222222"/>
                          </a:solidFill>
                        </a:rPr>
                        <a:t>Identifiers only an entry gate</a:t>
                      </a:r>
                      <a:endParaRPr b="1" sz="18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22222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2"/>
          <p:cNvSpPr txBox="1"/>
          <p:nvPr>
            <p:ph type="title"/>
          </p:nvPr>
        </p:nvSpPr>
        <p:spPr>
          <a:xfrm>
            <a:off x="2776350" y="571100"/>
            <a:ext cx="6639300" cy="7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Supporting Research/ Theory</a:t>
            </a:r>
            <a:endParaRPr/>
          </a:p>
        </p:txBody>
      </p:sp>
      <p:graphicFrame>
        <p:nvGraphicFramePr>
          <p:cNvPr id="188" name="Google Shape;188;p22"/>
          <p:cNvGraphicFramePr/>
          <p:nvPr/>
        </p:nvGraphicFramePr>
        <p:xfrm>
          <a:off x="1217600" y="1399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{5F5AB26E-6BDE-4C75-AB7A-3685E768BAD5}</a:tableStyleId>
              </a:tblPr>
              <a:tblGrid>
                <a:gridCol w="1418150"/>
                <a:gridCol w="797902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Author/Year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solidFill>
                            <a:schemeClr val="dk1"/>
                          </a:solidFill>
                        </a:rPr>
                        <a:t>Summary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Burns, G. N., Christiansen, N. D., Morris, M. B., Periard, D. A., &amp; Coaster, J. A. (2014). Effects of applicant personality on resume evaluations. </a:t>
                      </a:r>
                      <a:r>
                        <a:rPr b="1" i="1" lang="en-US" sz="1200"/>
                        <a:t>Journal of Business and Psychology</a:t>
                      </a:r>
                      <a:r>
                        <a:rPr b="1" lang="en-US" sz="1200"/>
                        <a:t>, </a:t>
                      </a:r>
                      <a:r>
                        <a:rPr b="1" i="1" lang="en-US" sz="1200"/>
                        <a:t>29</a:t>
                      </a:r>
                      <a:r>
                        <a:rPr b="1" lang="en-US" sz="1200"/>
                        <a:t>(4), 573-591.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b="1" lang="en-US" sz="1800"/>
                        <a:t>Mixed method research that studied the impact of personality on the hireability of an applicant</a:t>
                      </a:r>
                      <a:endParaRPr b="1" sz="1800"/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b="1" lang="en-US" sz="1800"/>
                        <a:t>Two studies were conducted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Study 1 - asked non-trained participants to link personality traits to resume cues and make a case for </a:t>
                      </a:r>
                      <a:r>
                        <a:rPr b="1" lang="en-US" sz="1800"/>
                        <a:t>hiring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Study 2 - given coded resumes asked HR to rate personality and make hiring judgements</a:t>
                      </a:r>
                      <a:endParaRPr b="1" sz="1800"/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b="1" lang="en-US" sz="1800"/>
                        <a:t>Results reflect: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Personality traits play a small role in hiring perception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Personality traits related to cues influence perception of hiring</a:t>
                      </a:r>
                      <a:endParaRPr b="1" sz="1800"/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b="1" lang="en-US" sz="1800"/>
                        <a:t>It implies that the sanitation of resumes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Establish cues of importance </a:t>
                      </a:r>
                      <a:endParaRPr b="1" sz="18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3"/>
          <p:cNvSpPr txBox="1"/>
          <p:nvPr>
            <p:ph type="title"/>
          </p:nvPr>
        </p:nvSpPr>
        <p:spPr>
          <a:xfrm>
            <a:off x="2771550" y="401500"/>
            <a:ext cx="66489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Supporting Research/ Theory</a:t>
            </a:r>
            <a:endParaRPr/>
          </a:p>
        </p:txBody>
      </p:sp>
      <p:graphicFrame>
        <p:nvGraphicFramePr>
          <p:cNvPr id="194" name="Google Shape;194;p23"/>
          <p:cNvGraphicFramePr/>
          <p:nvPr/>
        </p:nvGraphicFramePr>
        <p:xfrm>
          <a:off x="1720350" y="120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{5F5AB26E-6BDE-4C75-AB7A-3685E768BAD5}</a:tableStyleId>
              </a:tblPr>
              <a:tblGrid>
                <a:gridCol w="1380725"/>
                <a:gridCol w="79171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Author/Year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solidFill>
                            <a:schemeClr val="dk1"/>
                          </a:solidFill>
                        </a:rPr>
                        <a:t>Summary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chemeClr val="dk1"/>
                          </a:solidFill>
                        </a:rPr>
                        <a:t>Hiemstra, A. M. F., Derous, E., Serlie, A. W., &amp; Born, M. P. (2013). Ethnicity effects in graduates' résumé content: ETHNICITY EFFECTS IN RÉSUMÉS.</a:t>
                      </a:r>
                      <a:r>
                        <a:rPr b="1" i="1" lang="en-US" sz="1200">
                          <a:solidFill>
                            <a:schemeClr val="dk1"/>
                          </a:solidFill>
                        </a:rPr>
                        <a:t> Applied Psychology, 62</a:t>
                      </a:r>
                      <a:r>
                        <a:rPr b="1" lang="en-US" sz="1200">
                          <a:solidFill>
                            <a:schemeClr val="dk1"/>
                          </a:solidFill>
                        </a:rPr>
                        <a:t>(3), 427-453.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A quantitative study that examined the impact that ethnicity has on hireability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 Resumes from approximately 200 students on a college campus 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Forty experts were given 10 resumes 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Resumes were scrubbed of all personal data 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Four hypothesis were tested regarding non-Western minorities in comparison to Western majorities 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Academic Performance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Work Experience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Extracurricular Activities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Job Suitability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Results reflect that resume presentation has an impact on ethnic minority hireability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●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Implies that the sanitation process must include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○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Removal of any imbalanced experiences 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-3175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○"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Removal of any ethnic indicators</a:t>
                      </a:r>
                      <a:r>
                        <a:rPr b="1" lang="en-US">
                          <a:solidFill>
                            <a:schemeClr val="dk1"/>
                          </a:solidFill>
                        </a:rPr>
                        <a:t> 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Supporting Research/ Theory</a:t>
            </a:r>
            <a:endParaRPr/>
          </a:p>
        </p:txBody>
      </p:sp>
      <p:graphicFrame>
        <p:nvGraphicFramePr>
          <p:cNvPr id="200" name="Google Shape;200;p24"/>
          <p:cNvGraphicFramePr/>
          <p:nvPr/>
        </p:nvGraphicFramePr>
        <p:xfrm>
          <a:off x="1271700" y="1290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{5F5AB26E-6BDE-4C75-AB7A-3685E768BAD5}</a:tableStyleId>
              </a:tblPr>
              <a:tblGrid>
                <a:gridCol w="1229900"/>
                <a:gridCol w="9003125"/>
              </a:tblGrid>
              <a:tr h="3690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Author/Year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solidFill>
                            <a:schemeClr val="dk1"/>
                          </a:solidFill>
                        </a:rPr>
                        <a:t>Summary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50184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/>
                        <a:t>Behaghel, L., Crépon, B., &amp; Le Barbanchon, T. (2015). Unintended effects of anonymous resumes.</a:t>
                      </a:r>
                      <a:r>
                        <a:rPr b="1" i="1" lang="en-US" sz="1200"/>
                        <a:t> American Economic Journal.Applied Economics, 7</a:t>
                      </a:r>
                      <a:r>
                        <a:rPr b="1" lang="en-US" sz="1200"/>
                        <a:t>(3), 1-27.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b="1" lang="en-US" sz="1800"/>
                        <a:t>A quantitative study conducted to measure racial and gender bias on anonymous resumes</a:t>
                      </a:r>
                      <a:endParaRPr b="1" sz="1800"/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b="1" lang="en-US" sz="1800"/>
                        <a:t>There were 1,005 participating firms that received resumes and a survey where personal data was erased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An experimental design was created to approximate the impact of anonymous resumes on recruitment</a:t>
                      </a:r>
                      <a:endParaRPr b="1" sz="1800"/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b="1" lang="en-US" sz="1800"/>
                        <a:t>The data reflects that through anonymous resumes for minority participants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Interview rates drop 5%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Hiring gap -3.7%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No significant impact on</a:t>
                      </a:r>
                      <a:endParaRPr b="1" sz="1800"/>
                    </a:p>
                    <a:p>
                      <a:pPr indent="-342900" lvl="2" marL="1371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■"/>
                      </a:pPr>
                      <a:r>
                        <a:rPr b="1" lang="en-US" sz="1800"/>
                        <a:t>satisfaction of recruiters</a:t>
                      </a:r>
                      <a:endParaRPr b="1" sz="1800"/>
                    </a:p>
                    <a:p>
                      <a:pPr indent="-342900" lvl="2" marL="1371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■"/>
                      </a:pPr>
                      <a:r>
                        <a:rPr b="1" lang="en-US" sz="1800"/>
                        <a:t>negotiated wage</a:t>
                      </a:r>
                      <a:endParaRPr b="1" sz="1800"/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b="1" lang="en-US" sz="1800"/>
                        <a:t>Results reveal evidence of statistical racial and gender discrimination</a:t>
                      </a:r>
                      <a:endParaRPr b="1" sz="1800"/>
                    </a:p>
                    <a:p>
                      <a:pPr indent="-3429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b="1" lang="en-US" sz="1800"/>
                        <a:t>In terms of sanitation of resumes</a:t>
                      </a:r>
                      <a:endParaRPr b="1" sz="1800"/>
                    </a:p>
                    <a:p>
                      <a:pPr indent="-342900" lvl="1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○"/>
                      </a:pPr>
                      <a:r>
                        <a:rPr b="1" lang="en-US" sz="1800"/>
                        <a:t>evidence that removal of more information is pertinent </a:t>
                      </a:r>
                      <a:endParaRPr b="1"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 </a:t>
                      </a:r>
                      <a:endParaRPr b="1" sz="1000"/>
                    </a:p>
                    <a:p>
                      <a:pPr indent="0" lvl="0" marL="9144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 </a:t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Relevance to Course</a:t>
            </a:r>
            <a:endParaRPr/>
          </a:p>
        </p:txBody>
      </p:sp>
      <p:sp>
        <p:nvSpPr>
          <p:cNvPr id="206" name="Google Shape;206;p25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Aristotle</a:t>
            </a:r>
            <a:endParaRPr sz="24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Kant</a:t>
            </a:r>
            <a:endParaRPr sz="24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Rawls</a:t>
            </a:r>
            <a:endParaRPr sz="24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Utilitarianism</a:t>
            </a:r>
            <a:endParaRPr sz="24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Libertarian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 txBox="1"/>
          <p:nvPr>
            <p:ph type="title"/>
          </p:nvPr>
        </p:nvSpPr>
        <p:spPr>
          <a:xfrm>
            <a:off x="2909100" y="574850"/>
            <a:ext cx="6373800" cy="6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Discussion of the outcomes</a:t>
            </a:r>
            <a:endParaRPr/>
          </a:p>
        </p:txBody>
      </p:sp>
      <p:sp>
        <p:nvSpPr>
          <p:cNvPr id="212" name="Google Shape;212;p26"/>
          <p:cNvSpPr txBox="1"/>
          <p:nvPr>
            <p:ph idx="1" type="body"/>
          </p:nvPr>
        </p:nvSpPr>
        <p:spPr>
          <a:xfrm>
            <a:off x="2214574" y="1436701"/>
            <a:ext cx="9290100" cy="44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Is there a way to sanitize resumes and/or application in a way that creates racial and gender neutrality?  </a:t>
            </a:r>
            <a:endParaRPr sz="24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Was your selection biased consciously or unconsciously?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Did you find that the top 3 trusted people were the least diverse?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Has this exercise changed the way you will look at resumes?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Can you judge a book by it’s cover - resume in pencil?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